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77" r:id="rId6"/>
    <p:sldId id="258" r:id="rId7"/>
    <p:sldId id="293" r:id="rId8"/>
    <p:sldId id="294" r:id="rId9"/>
    <p:sldId id="290" r:id="rId10"/>
    <p:sldId id="264" r:id="rId11"/>
    <p:sldId id="295" r:id="rId12"/>
    <p:sldId id="296" r:id="rId13"/>
    <p:sldId id="297" r:id="rId14"/>
    <p:sldId id="26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279" r:id="rId24"/>
    <p:sldId id="309" r:id="rId25"/>
    <p:sldId id="276" r:id="rId26"/>
    <p:sldId id="286" r:id="rId27"/>
    <p:sldId id="311" r:id="rId28"/>
    <p:sldId id="310" r:id="rId29"/>
    <p:sldId id="312" r:id="rId30"/>
    <p:sldId id="313" r:id="rId31"/>
    <p:sldId id="314" r:id="rId32"/>
    <p:sldId id="31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3204" autoAdjust="0"/>
  </p:normalViewPr>
  <p:slideViewPr>
    <p:cSldViewPr snapToGrid="0">
      <p:cViewPr>
        <p:scale>
          <a:sx n="75" d="100"/>
          <a:sy n="75" d="100"/>
        </p:scale>
        <p:origin x="690" y="5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44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48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5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54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62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401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76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28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9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838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65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25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00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610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05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47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5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4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64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72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8447" y="329783"/>
            <a:ext cx="9823554" cy="4107305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Visualization and prediction of us visa application by using machine learning 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956D2-7DCC-A45F-C93B-9BF61D2FEFDB}"/>
              </a:ext>
            </a:extLst>
          </p:cNvPr>
          <p:cNvSpPr txBox="1"/>
          <p:nvPr/>
        </p:nvSpPr>
        <p:spPr>
          <a:xfrm flipH="1">
            <a:off x="5771213" y="4067755"/>
            <a:ext cx="623590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Presented by</a:t>
            </a:r>
          </a:p>
          <a:p>
            <a:pPr algn="ctr"/>
            <a:r>
              <a:rPr lang="en-US" sz="2000" b="1" dirty="0"/>
              <a:t>Joshua Sackey and Blaise </a:t>
            </a:r>
            <a:r>
              <a:rPr lang="en-US" sz="2000" b="1" dirty="0" err="1"/>
              <a:t>Ayirizia</a:t>
            </a:r>
            <a:endParaRPr lang="en-US" sz="2000" b="1" dirty="0"/>
          </a:p>
          <a:p>
            <a:pPr algn="ctr"/>
            <a:endParaRPr lang="en-US" dirty="0"/>
          </a:p>
          <a:p>
            <a:pPr algn="ctr"/>
            <a:r>
              <a:rPr lang="en-US" dirty="0"/>
              <a:t>University of Texas, El Paso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May 6, 2024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5"/>
            <a:ext cx="7606895" cy="1454932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Descriptive statistics and visualizations are used to explore the distribution of variables and identify patterns within the data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2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3">
            <a:extLst>
              <a:ext uri="{FF2B5EF4-FFF2-40B4-BE49-F238E27FC236}">
                <a16:creationId xmlns:a16="http://schemas.microsoft.com/office/drawing/2014/main" id="{E1725986-6421-A2D7-16D2-57B95F9F919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 bwMode="auto">
          <a:xfrm>
            <a:off x="1018386" y="68263"/>
            <a:ext cx="9309837" cy="5777901"/>
          </a:xfrm>
          <a:prstGeom prst="rect">
            <a:avLst/>
          </a:pr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6F8BA-3093-FB44-AA56-4E45361CD493}"/>
              </a:ext>
            </a:extLst>
          </p:cNvPr>
          <p:cNvSpPr txBox="1"/>
          <p:nvPr/>
        </p:nvSpPr>
        <p:spPr>
          <a:xfrm>
            <a:off x="1828800" y="6026046"/>
            <a:ext cx="73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Figure 1: Plot of Certified vs Denied Based on Years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Content Placeholder 5" descr="A graph of different colored bars">
            <a:extLst>
              <a:ext uri="{FF2B5EF4-FFF2-40B4-BE49-F238E27FC236}">
                <a16:creationId xmlns:a16="http://schemas.microsoft.com/office/drawing/2014/main" id="{0BE43E13-D905-8188-C97F-21DDFBCCBE9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2521747" y="0"/>
            <a:ext cx="8136259" cy="592111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32CADB-784D-2D1A-06E3-02B77124E1E6}"/>
              </a:ext>
            </a:extLst>
          </p:cNvPr>
          <p:cNvSpPr txBox="1"/>
          <p:nvPr/>
        </p:nvSpPr>
        <p:spPr>
          <a:xfrm>
            <a:off x="2653254" y="6011056"/>
            <a:ext cx="788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2: Employer City Vs Number of Visa Application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40992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6F8BA-3093-FB44-AA56-4E45361CD493}"/>
              </a:ext>
            </a:extLst>
          </p:cNvPr>
          <p:cNvSpPr txBox="1"/>
          <p:nvPr/>
        </p:nvSpPr>
        <p:spPr>
          <a:xfrm>
            <a:off x="1828800" y="6220916"/>
            <a:ext cx="730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Figure 3: Employers vs Visas Certified</a:t>
            </a:r>
            <a:endParaRPr lang="en-GH" dirty="0"/>
          </a:p>
        </p:txBody>
      </p:sp>
      <p:pic>
        <p:nvPicPr>
          <p:cNvPr id="2" name="Image2">
            <a:extLst>
              <a:ext uri="{FF2B5EF4-FFF2-40B4-BE49-F238E27FC236}">
                <a16:creationId xmlns:a16="http://schemas.microsoft.com/office/drawing/2014/main" id="{0CF4C869-6423-2006-60D6-6B908407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94282" y="14644"/>
            <a:ext cx="9069049" cy="62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3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">
            <a:extLst>
              <a:ext uri="{FF2B5EF4-FFF2-40B4-BE49-F238E27FC236}">
                <a16:creationId xmlns:a16="http://schemas.microsoft.com/office/drawing/2014/main" id="{51B75E87-C282-8A83-A7FE-FC4A94AB0BD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 bwMode="auto">
          <a:xfrm>
            <a:off x="1815550" y="-74950"/>
            <a:ext cx="8977368" cy="691556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2CADB-784D-2D1A-06E3-02B77124E1E6}"/>
              </a:ext>
            </a:extLst>
          </p:cNvPr>
          <p:cNvSpPr txBox="1"/>
          <p:nvPr/>
        </p:nvSpPr>
        <p:spPr>
          <a:xfrm>
            <a:off x="2653254" y="6265886"/>
            <a:ext cx="788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</a:t>
            </a:r>
            <a:r>
              <a:rPr lang="en-GH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igure</a:t>
            </a:r>
            <a:r>
              <a:rPr lang="en-GH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4: Job Title vs Number of Visa Application</a:t>
            </a:r>
            <a:endParaRPr lang="en-GH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82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6F8BA-3093-FB44-AA56-4E45361CD493}"/>
              </a:ext>
            </a:extLst>
          </p:cNvPr>
          <p:cNvSpPr txBox="1"/>
          <p:nvPr/>
        </p:nvSpPr>
        <p:spPr>
          <a:xfrm>
            <a:off x="1364105" y="6370816"/>
            <a:ext cx="77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Figure 5: Country of Citizenship vs Number of Visa Application</a:t>
            </a:r>
            <a:endParaRPr lang="en-GH" dirty="0"/>
          </a:p>
        </p:txBody>
      </p:sp>
      <p:pic>
        <p:nvPicPr>
          <p:cNvPr id="4" name="Image5">
            <a:extLst>
              <a:ext uri="{FF2B5EF4-FFF2-40B4-BE49-F238E27FC236}">
                <a16:creationId xmlns:a16="http://schemas.microsoft.com/office/drawing/2014/main" id="{BC3197C9-ABE9-7870-E512-6773921C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6927" y="0"/>
            <a:ext cx="9556410" cy="63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6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2CADB-784D-2D1A-06E3-02B77124E1E6}"/>
              </a:ext>
            </a:extLst>
          </p:cNvPr>
          <p:cNvSpPr txBox="1"/>
          <p:nvPr/>
        </p:nvSpPr>
        <p:spPr>
          <a:xfrm>
            <a:off x="2653254" y="6370816"/>
            <a:ext cx="788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H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Figure 6: Visa Type Vs Number of Visa Applications</a:t>
            </a:r>
            <a:endParaRPr lang="en-GH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pic>
        <p:nvPicPr>
          <p:cNvPr id="5" name="Content Placeholder 4" descr="A graph with numbers and a number&#10;&#10;Description automatically generated">
            <a:extLst>
              <a:ext uri="{FF2B5EF4-FFF2-40B4-BE49-F238E27FC236}">
                <a16:creationId xmlns:a16="http://schemas.microsoft.com/office/drawing/2014/main" id="{5D342671-B547-DF7E-8F2A-01A121838B9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2117133" y="0"/>
            <a:ext cx="9110487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34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6F8BA-3093-FB44-AA56-4E45361CD493}"/>
              </a:ext>
            </a:extLst>
          </p:cNvPr>
          <p:cNvSpPr txBox="1"/>
          <p:nvPr/>
        </p:nvSpPr>
        <p:spPr>
          <a:xfrm>
            <a:off x="1364105" y="6280876"/>
            <a:ext cx="77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Figure 7: Application Type vs Number of Visa Application</a:t>
            </a:r>
            <a:endParaRPr lang="en-GH" dirty="0"/>
          </a:p>
        </p:txBody>
      </p:sp>
      <p:pic>
        <p:nvPicPr>
          <p:cNvPr id="2" name="Image7">
            <a:extLst>
              <a:ext uri="{FF2B5EF4-FFF2-40B4-BE49-F238E27FC236}">
                <a16:creationId xmlns:a16="http://schemas.microsoft.com/office/drawing/2014/main" id="{F9041A81-2A8E-F096-2C25-FC5144E72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4498" y="-95604"/>
            <a:ext cx="9600054" cy="63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63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2CADB-784D-2D1A-06E3-02B77124E1E6}"/>
              </a:ext>
            </a:extLst>
          </p:cNvPr>
          <p:cNvSpPr txBox="1"/>
          <p:nvPr/>
        </p:nvSpPr>
        <p:spPr>
          <a:xfrm>
            <a:off x="2653254" y="6370816"/>
            <a:ext cx="788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H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Figure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8</a:t>
            </a:r>
            <a:r>
              <a:rPr lang="en-GH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: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Education Level </a:t>
            </a:r>
            <a:r>
              <a:rPr lang="en-GH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Vs Number of Visa Applications</a:t>
            </a:r>
            <a:endParaRPr lang="en-GH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  <p:pic>
        <p:nvPicPr>
          <p:cNvPr id="4" name="Image8">
            <a:extLst>
              <a:ext uri="{FF2B5EF4-FFF2-40B4-BE49-F238E27FC236}">
                <a16:creationId xmlns:a16="http://schemas.microsoft.com/office/drawing/2014/main" id="{D65DF451-11E6-6029-A9A1-A55AF417411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 bwMode="auto">
          <a:xfrm>
            <a:off x="1449008" y="-103934"/>
            <a:ext cx="10131488" cy="64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6F8BA-3093-FB44-AA56-4E45361CD493}"/>
              </a:ext>
            </a:extLst>
          </p:cNvPr>
          <p:cNvSpPr txBox="1"/>
          <p:nvPr/>
        </p:nvSpPr>
        <p:spPr>
          <a:xfrm>
            <a:off x="1364105" y="6370816"/>
            <a:ext cx="77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Figure 9: Renumeration vs Number of Visa Application</a:t>
            </a:r>
            <a:endParaRPr lang="en-GH" dirty="0"/>
          </a:p>
        </p:txBody>
      </p:sp>
      <p:pic>
        <p:nvPicPr>
          <p:cNvPr id="2" name="Image9">
            <a:extLst>
              <a:ext uri="{FF2B5EF4-FFF2-40B4-BE49-F238E27FC236}">
                <a16:creationId xmlns:a16="http://schemas.microsoft.com/office/drawing/2014/main" id="{D5D5D600-9D0D-55BA-FE45-6A75B7706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19140" y="-56976"/>
            <a:ext cx="7764905" cy="64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1579221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2263515"/>
            <a:ext cx="6338887" cy="37054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	Motivation and Objectives</a:t>
            </a:r>
          </a:p>
          <a:p>
            <a:r>
              <a:rPr lang="en-US" dirty="0"/>
              <a:t>Main Content</a:t>
            </a:r>
          </a:p>
          <a:p>
            <a:r>
              <a:rPr lang="en-US" dirty="0"/>
              <a:t>	Models</a:t>
            </a:r>
          </a:p>
          <a:p>
            <a:r>
              <a:rPr lang="en-US" dirty="0"/>
              <a:t>	Data Background</a:t>
            </a:r>
          </a:p>
          <a:p>
            <a:r>
              <a:rPr lang="en-US" dirty="0"/>
              <a:t>	Exploratory Data Analysis</a:t>
            </a:r>
          </a:p>
          <a:p>
            <a:r>
              <a:rPr lang="en-US" dirty="0"/>
              <a:t>	Cleaning and Preparing the data</a:t>
            </a:r>
          </a:p>
          <a:p>
            <a:r>
              <a:rPr lang="en-US" dirty="0"/>
              <a:t>	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3" y="896111"/>
            <a:ext cx="10274665" cy="932689"/>
          </a:xfrm>
        </p:spPr>
        <p:txBody>
          <a:bodyPr>
            <a:normAutofit/>
          </a:bodyPr>
          <a:lstStyle/>
          <a:p>
            <a:r>
              <a:rPr lang="en-US" dirty="0"/>
              <a:t>Data cleaning and preparation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3" y="1828800"/>
            <a:ext cx="10027920" cy="433215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0" i="0" u="none" strike="noStrike" baseline="0" dirty="0">
                <a:solidFill>
                  <a:srgbClr val="000000"/>
                </a:solidFill>
                <a:latin typeface="CMSS10"/>
              </a:rPr>
              <a:t>The data now has 356,168 applications described by 154 </a:t>
            </a:r>
            <a:r>
              <a:rPr lang="en-GH" sz="2600" b="0" i="0" u="none" strike="noStrike" baseline="0" dirty="0">
                <a:solidFill>
                  <a:srgbClr val="000000"/>
                </a:solidFill>
                <a:latin typeface="CMSS10"/>
              </a:rPr>
              <a:t>attributes.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0" i="0" u="none" strike="noStrike" baseline="0" dirty="0">
                <a:solidFill>
                  <a:srgbClr val="000000"/>
                </a:solidFill>
                <a:latin typeface="CMSS10"/>
              </a:rPr>
              <a:t>Attributes that had at least 60 percent missing values were </a:t>
            </a:r>
            <a:r>
              <a:rPr lang="en-GH" sz="2600" b="0" i="0" u="none" strike="noStrike" baseline="0" dirty="0">
                <a:solidFill>
                  <a:srgbClr val="000000"/>
                </a:solidFill>
                <a:latin typeface="CMSS10"/>
              </a:rPr>
              <a:t>removed.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0" i="0" u="none" strike="noStrike" baseline="0" dirty="0">
                <a:solidFill>
                  <a:srgbClr val="000000"/>
                </a:solidFill>
                <a:latin typeface="CMSS10"/>
              </a:rPr>
              <a:t>Missing values in the remaining parameters were imputed by replacing the numeric missing column values with column means and the character and factor with missing column </a:t>
            </a:r>
            <a:r>
              <a:rPr lang="en-GH" sz="2600" b="0" i="0" u="none" strike="noStrike" baseline="0" dirty="0">
                <a:solidFill>
                  <a:srgbClr val="000000"/>
                </a:solidFill>
                <a:latin typeface="CMSS10"/>
              </a:rPr>
              <a:t>values with column mode.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0" i="0" u="none" strike="noStrike" baseline="0" dirty="0">
                <a:solidFill>
                  <a:srgbClr val="000000"/>
                </a:solidFill>
                <a:latin typeface="CMSS10"/>
              </a:rPr>
              <a:t>Due to the large number of visa applicants and less computer power, we focus our analysis on the 26,418 visa applicants from China which is still a large number.</a:t>
            </a:r>
            <a:r>
              <a:rPr lang="en-US" sz="2600" dirty="0"/>
              <a:t>​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3" y="896111"/>
            <a:ext cx="10274665" cy="932689"/>
          </a:xfrm>
        </p:spPr>
        <p:txBody>
          <a:bodyPr>
            <a:normAutofit/>
          </a:bodyPr>
          <a:lstStyle/>
          <a:p>
            <a:r>
              <a:rPr lang="en-US" dirty="0"/>
              <a:t>Data cleaning and preparation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227110"/>
            <a:ext cx="10027920" cy="363583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0" i="0" u="none" strike="noStrike" baseline="0" dirty="0">
                <a:solidFill>
                  <a:srgbClr val="000000"/>
                </a:solidFill>
                <a:latin typeface="CMSS10"/>
              </a:rPr>
              <a:t>Among these applicants, the distribution of the response feature (case status) were 26418 Certified and 1487 Denied applications which is obviously a class imbalance problem.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CMSS10"/>
              </a:rPr>
              <a:t>R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CMSS10"/>
              </a:rPr>
              <a:t>andomly partition the data sets into the training sample and test sample in 2:1 ratio.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600" b="0" i="0" u="none" strike="noStrike" baseline="0" dirty="0">
                <a:solidFill>
                  <a:srgbClr val="000000"/>
                </a:solidFill>
                <a:latin typeface="CMSS10"/>
              </a:rPr>
              <a:t>Re-adjust the class distribution of the data set by performing Random Over-Sampling (ROSE)</a:t>
            </a:r>
            <a:endParaRPr lang="en-US" sz="26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0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5275" y="1173870"/>
            <a:ext cx="5528217" cy="268538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Accuracies and </a:t>
            </a:r>
            <a:r>
              <a:rPr lang="en-US" dirty="0" err="1"/>
              <a:t>mse’S</a:t>
            </a:r>
            <a:r>
              <a:rPr lang="en-US" dirty="0"/>
              <a:t> of the logistic regression model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DE6B00-BE24-5BBC-5B50-B93115533AA8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2862030418"/>
              </p:ext>
            </p:extLst>
          </p:nvPr>
        </p:nvGraphicFramePr>
        <p:xfrm>
          <a:off x="3732212" y="3429000"/>
          <a:ext cx="6805873" cy="2022381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2428987">
                  <a:extLst>
                    <a:ext uri="{9D8B030D-6E8A-4147-A177-3AD203B41FA5}">
                      <a16:colId xmlns:a16="http://schemas.microsoft.com/office/drawing/2014/main" val="32698080"/>
                    </a:ext>
                  </a:extLst>
                </a:gridCol>
                <a:gridCol w="2270868">
                  <a:extLst>
                    <a:ext uri="{9D8B030D-6E8A-4147-A177-3AD203B41FA5}">
                      <a16:colId xmlns:a16="http://schemas.microsoft.com/office/drawing/2014/main" val="663398772"/>
                    </a:ext>
                  </a:extLst>
                </a:gridCol>
                <a:gridCol w="2106018">
                  <a:extLst>
                    <a:ext uri="{9D8B030D-6E8A-4147-A177-3AD203B41FA5}">
                      <a16:colId xmlns:a16="http://schemas.microsoft.com/office/drawing/2014/main" val="85089925"/>
                    </a:ext>
                  </a:extLst>
                </a:gridCol>
              </a:tblGrid>
              <a:tr h="6333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TYPE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ACCURACY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MSE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60062990"/>
                  </a:ext>
                </a:extLst>
              </a:tr>
              <a:tr h="67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Imbalance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0.94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0.057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47161497"/>
                  </a:ext>
                </a:extLst>
              </a:tr>
              <a:tr h="7172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Balance</a:t>
                      </a:r>
                      <a:endParaRPr lang="en-GH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>
                          <a:effectLst/>
                        </a:rPr>
                        <a:t>0.74</a:t>
                      </a:r>
                      <a:endParaRPr lang="en-GH" sz="2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0.26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06290308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Accuracies and </a:t>
            </a:r>
            <a:r>
              <a:rPr lang="en-US" dirty="0" err="1"/>
              <a:t>mse’S</a:t>
            </a:r>
            <a:r>
              <a:rPr lang="en-US" dirty="0"/>
              <a:t> of the K Nearest Neighbors model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DE6B00-BE24-5BBC-5B50-B93115533AA8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3495621133"/>
              </p:ext>
            </p:extLst>
          </p:nvPr>
        </p:nvGraphicFramePr>
        <p:xfrm>
          <a:off x="3732212" y="3429000"/>
          <a:ext cx="6805873" cy="2022381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2428987">
                  <a:extLst>
                    <a:ext uri="{9D8B030D-6E8A-4147-A177-3AD203B41FA5}">
                      <a16:colId xmlns:a16="http://schemas.microsoft.com/office/drawing/2014/main" val="32698080"/>
                    </a:ext>
                  </a:extLst>
                </a:gridCol>
                <a:gridCol w="2270868">
                  <a:extLst>
                    <a:ext uri="{9D8B030D-6E8A-4147-A177-3AD203B41FA5}">
                      <a16:colId xmlns:a16="http://schemas.microsoft.com/office/drawing/2014/main" val="663398772"/>
                    </a:ext>
                  </a:extLst>
                </a:gridCol>
                <a:gridCol w="2106018">
                  <a:extLst>
                    <a:ext uri="{9D8B030D-6E8A-4147-A177-3AD203B41FA5}">
                      <a16:colId xmlns:a16="http://schemas.microsoft.com/office/drawing/2014/main" val="85089925"/>
                    </a:ext>
                  </a:extLst>
                </a:gridCol>
              </a:tblGrid>
              <a:tr h="6333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TYPE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ACCURACY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MSE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60062990"/>
                  </a:ext>
                </a:extLst>
              </a:tr>
              <a:tr h="67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Imbalance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0.9</a:t>
                      </a:r>
                      <a:r>
                        <a:rPr lang="en-US" sz="2800" kern="100" dirty="0">
                          <a:effectLst/>
                        </a:rPr>
                        <a:t>5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0.05</a:t>
                      </a:r>
                      <a:r>
                        <a:rPr lang="en-US" sz="2800" kern="100" dirty="0">
                          <a:effectLst/>
                        </a:rPr>
                        <a:t>23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47161497"/>
                  </a:ext>
                </a:extLst>
              </a:tr>
              <a:tr h="7172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Balance</a:t>
                      </a:r>
                      <a:endParaRPr lang="en-GH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0.</a:t>
                      </a:r>
                      <a:r>
                        <a:rPr lang="en-US" sz="2800" kern="100" dirty="0">
                          <a:effectLst/>
                        </a:rPr>
                        <a:t>87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0.</a:t>
                      </a:r>
                      <a:r>
                        <a:rPr lang="en-US" sz="2800" kern="100" dirty="0">
                          <a:effectLst/>
                        </a:rPr>
                        <a:t>1326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06290308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90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Accuracies and </a:t>
            </a:r>
            <a:r>
              <a:rPr lang="en-US" dirty="0" err="1"/>
              <a:t>mse’S</a:t>
            </a:r>
            <a:r>
              <a:rPr lang="en-US" dirty="0"/>
              <a:t> of the random forest model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DE6B00-BE24-5BBC-5B50-B93115533AA8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727721314"/>
              </p:ext>
            </p:extLst>
          </p:nvPr>
        </p:nvGraphicFramePr>
        <p:xfrm>
          <a:off x="3732212" y="3429000"/>
          <a:ext cx="6805873" cy="2022381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2428987">
                  <a:extLst>
                    <a:ext uri="{9D8B030D-6E8A-4147-A177-3AD203B41FA5}">
                      <a16:colId xmlns:a16="http://schemas.microsoft.com/office/drawing/2014/main" val="32698080"/>
                    </a:ext>
                  </a:extLst>
                </a:gridCol>
                <a:gridCol w="2270868">
                  <a:extLst>
                    <a:ext uri="{9D8B030D-6E8A-4147-A177-3AD203B41FA5}">
                      <a16:colId xmlns:a16="http://schemas.microsoft.com/office/drawing/2014/main" val="663398772"/>
                    </a:ext>
                  </a:extLst>
                </a:gridCol>
                <a:gridCol w="2106018">
                  <a:extLst>
                    <a:ext uri="{9D8B030D-6E8A-4147-A177-3AD203B41FA5}">
                      <a16:colId xmlns:a16="http://schemas.microsoft.com/office/drawing/2014/main" val="85089925"/>
                    </a:ext>
                  </a:extLst>
                </a:gridCol>
              </a:tblGrid>
              <a:tr h="6333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TYPE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ACCURACY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MSE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60062990"/>
                  </a:ext>
                </a:extLst>
              </a:tr>
              <a:tr h="6718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Imbalance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0.9</a:t>
                      </a:r>
                      <a:r>
                        <a:rPr lang="en-US" sz="2800" kern="100" dirty="0">
                          <a:effectLst/>
                        </a:rPr>
                        <a:t>5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0.0</a:t>
                      </a:r>
                      <a:r>
                        <a:rPr lang="en-US" sz="2800" kern="100" dirty="0">
                          <a:effectLst/>
                        </a:rPr>
                        <a:t>478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47161497"/>
                  </a:ext>
                </a:extLst>
              </a:tr>
              <a:tr h="7172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Balance</a:t>
                      </a:r>
                      <a:endParaRPr lang="en-GH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0.</a:t>
                      </a:r>
                      <a:r>
                        <a:rPr lang="en-US" sz="2800" kern="100" dirty="0">
                          <a:effectLst/>
                        </a:rPr>
                        <a:t>95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GH" sz="2800" kern="100" dirty="0">
                          <a:effectLst/>
                        </a:rPr>
                        <a:t>0.</a:t>
                      </a:r>
                      <a:r>
                        <a:rPr lang="en-US" sz="2800" kern="100" dirty="0">
                          <a:effectLst/>
                        </a:rPr>
                        <a:t>0495</a:t>
                      </a:r>
                      <a:endParaRPr lang="en-GH" sz="2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06290308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21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799339"/>
          </a:xfrm>
        </p:spPr>
        <p:txBody>
          <a:bodyPr/>
          <a:lstStyle/>
          <a:p>
            <a:r>
              <a:rPr lang="en-US" dirty="0"/>
              <a:t>Results cont.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AE045-112D-A331-292B-9D6008CDCA3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16752" y="2495550"/>
            <a:ext cx="7889768" cy="3770037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0" i="0" u="none" strike="noStrike" baseline="0" dirty="0">
                <a:latin typeface="CMSS10"/>
              </a:rPr>
              <a:t>The top four (4) topmost important features are; the type of job, size of company, educational level, and the salary of employees are variables that predict certification or denial of </a:t>
            </a:r>
            <a:r>
              <a:rPr lang="en-GH" sz="2800" b="0" i="0" u="none" strike="noStrike" baseline="0" dirty="0">
                <a:latin typeface="CMSS10"/>
              </a:rPr>
              <a:t>permanent US Visa.</a:t>
            </a:r>
            <a:endParaRPr lang="en-GH" sz="2800" dirty="0"/>
          </a:p>
        </p:txBody>
      </p:sp>
    </p:spTree>
    <p:extLst>
      <p:ext uri="{BB962C8B-B14F-4D97-AF65-F5344CB8AC3E}">
        <p14:creationId xmlns:p14="http://schemas.microsoft.com/office/powerpoint/2010/main" val="4219493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conclusion​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02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685800"/>
            <a:ext cx="10027920" cy="517714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In this study, I visualized the US visa applications data set and predicted the visa decisions based on some important features by using three different machine learning techniques.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The Random Forest which is a tree-based model turned out to be the best and stable binary classifier as they properly create split directions, thus keeping only the efficient information.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From a foreign workers perspective, the profile of the selected top four (4) features from models would be key when choosing employers to work with.</a:t>
            </a:r>
            <a:endParaRPr lang="en-US" sz="28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4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820" y="2816164"/>
            <a:ext cx="7606895" cy="1454932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7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1154243"/>
            <a:ext cx="9271886" cy="49417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A permanent labor certification issued by the Department of Labor (DOL) allows an employer to hire a foreign worker to work permanently in the United States.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54080"/>
                </a:solidFill>
                <a:latin typeface="CMSY10"/>
              </a:rPr>
              <a:t>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Before the U.S. employer can submit an immigration petition to the Department of Homeland Security's U.S. Citizenship and Immigration Services (USCIS), the employer must obtain a certified labor certification application from the DOL’s Employment and Training Administration (ETA).</a:t>
            </a: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1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977658"/>
          </a:xfrm>
        </p:spPr>
        <p:txBody>
          <a:bodyPr/>
          <a:lstStyle/>
          <a:p>
            <a:r>
              <a:rPr lang="en-US" dirty="0"/>
              <a:t>Motivation and 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128603"/>
            <a:ext cx="9841511" cy="404734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>
              <a:lnSpc>
                <a:spcPct val="100000"/>
              </a:lnSpc>
            </a:pPr>
            <a:r>
              <a:rPr lang="en-GH" sz="2800" b="0" i="0" u="none" strike="noStrike" baseline="0" dirty="0">
                <a:solidFill>
                  <a:srgbClr val="000000"/>
                </a:solidFill>
                <a:latin typeface="CMSS10"/>
              </a:rPr>
              <a:t>Motivation:</a:t>
            </a:r>
            <a:endParaRPr lang="en-US" sz="2800" b="0" i="0" u="none" strike="noStrike" baseline="0" dirty="0">
              <a:solidFill>
                <a:srgbClr val="000000"/>
              </a:solidFill>
              <a:latin typeface="CMSS1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To use machine learning techniques to tell if a US visa applicant gets certified or denied.</a:t>
            </a:r>
          </a:p>
          <a:p>
            <a:pPr algn="l">
              <a:lnSpc>
                <a:spcPct val="100000"/>
              </a:lnSpc>
            </a:pPr>
            <a:r>
              <a:rPr lang="en-GH" sz="2800" b="0" i="0" u="none" strike="noStrike" baseline="0" dirty="0">
                <a:solidFill>
                  <a:srgbClr val="000000"/>
                </a:solidFill>
                <a:latin typeface="CMSS10"/>
              </a:rPr>
              <a:t>Objectives:</a:t>
            </a:r>
            <a:endParaRPr lang="en-US" sz="2800" b="0" i="0" u="none" strike="noStrike" baseline="0" dirty="0">
              <a:solidFill>
                <a:srgbClr val="000000"/>
              </a:solidFill>
              <a:latin typeface="CMSS1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In this study, the focus was to visualize the US visa applications </a:t>
            </a:r>
            <a:r>
              <a:rPr lang="en-GH" sz="2800" b="0" i="0" u="none" strike="noStrike" baseline="0" dirty="0">
                <a:solidFill>
                  <a:srgbClr val="000000"/>
                </a:solidFill>
                <a:latin typeface="CMSS10"/>
              </a:rPr>
              <a:t>dataset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To predict US Visa decisions based on some features by using three different machine learning techniques.</a:t>
            </a: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9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Main content​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292452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429526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H" sz="2800" b="1" i="0" u="none" strike="noStrike" baseline="0" dirty="0">
                <a:solidFill>
                  <a:srgbClr val="000000"/>
                </a:solidFill>
                <a:latin typeface="CMSS10"/>
              </a:rPr>
              <a:t>Logistic Regression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H" sz="2800" b="1" i="0" u="none" strike="noStrike" baseline="0" dirty="0">
                <a:solidFill>
                  <a:srgbClr val="000000"/>
                </a:solidFill>
                <a:latin typeface="CMSS10"/>
              </a:rPr>
              <a:t>Random Forest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H" sz="2800" b="1" i="0" u="none" strike="noStrike" baseline="0" dirty="0">
                <a:solidFill>
                  <a:srgbClr val="000000"/>
                </a:solidFill>
                <a:latin typeface="CMSS10"/>
              </a:rPr>
              <a:t>KNN</a:t>
            </a:r>
            <a:endParaRPr lang="en-US" sz="2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977658"/>
          </a:xfrm>
        </p:spPr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4" y="2128603"/>
            <a:ext cx="9841511" cy="40473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H" sz="2800" b="0" i="0" u="none" strike="noStrike" baseline="0" dirty="0">
                <a:solidFill>
                  <a:srgbClr val="000000"/>
                </a:solidFill>
                <a:latin typeface="CMSS10"/>
              </a:rPr>
              <a:t>The original dataset contains 374,362 observations,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 characterized by the same 154 labeled variables, each of them representing “Certified", “Denied", “Certified-Expired" or </a:t>
            </a:r>
            <a:r>
              <a:rPr lang="en-US" sz="2800" dirty="0">
                <a:solidFill>
                  <a:srgbClr val="000000"/>
                </a:solidFill>
                <a:latin typeface="CMSS10"/>
              </a:rPr>
              <a:t>“</a:t>
            </a:r>
            <a:r>
              <a:rPr lang="en-GH" sz="2800" b="0" i="0" u="none" strike="noStrike" baseline="0" dirty="0">
                <a:solidFill>
                  <a:srgbClr val="000000"/>
                </a:solidFill>
                <a:latin typeface="CMSS10"/>
              </a:rPr>
              <a:t>Withdrawn" decisions.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H" sz="2800" b="0" i="0" u="none" strike="noStrike" baseline="0" dirty="0">
                <a:solidFill>
                  <a:srgbClr val="000000"/>
                </a:solidFill>
                <a:latin typeface="CMSS10"/>
              </a:rPr>
              <a:t>Binary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classification </a:t>
            </a:r>
            <a:r>
              <a:rPr lang="en-GH" sz="2800" b="0" i="0" u="none" strike="noStrike" baseline="0" dirty="0">
                <a:solidFill>
                  <a:srgbClr val="000000"/>
                </a:solidFill>
                <a:latin typeface="CMSS10"/>
              </a:rPr>
              <a:t>problem.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The explanatory features included information on the employer information, job information, class of admission, country of citizen, among others.</a:t>
            </a:r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0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Data set continued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9910997" cy="373754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The information set contains 356,168 observations, about which 93% of the applicants got certified and 7% denied.</a:t>
            </a:r>
          </a:p>
          <a:p>
            <a:pPr algn="l">
              <a:lnSpc>
                <a:spcPct val="150000"/>
              </a:lnSpc>
            </a:pPr>
            <a:r>
              <a:rPr lang="en-GH" sz="2800" b="0" i="0" u="none" strike="noStrike" baseline="0" dirty="0">
                <a:solidFill>
                  <a:srgbClr val="000000"/>
                </a:solidFill>
                <a:latin typeface="CMSS10"/>
              </a:rPr>
              <a:t>Class imbalance problem.</a:t>
            </a:r>
          </a:p>
          <a:p>
            <a:pPr algn="l">
              <a:lnSpc>
                <a:spcPct val="150000"/>
              </a:lnSpc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CMSS10"/>
              </a:rPr>
              <a:t>Source of data set: Kaggle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400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{1157EC41-4635-4AF1-B028-A1FBA96EF8E8}tf33968143_win32</Template>
  <TotalTime>0</TotalTime>
  <Words>817</Words>
  <Application>Microsoft Office PowerPoint</Application>
  <PresentationFormat>Widescreen</PresentationFormat>
  <Paragraphs>150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Arial</vt:lpstr>
      <vt:lpstr>Avenir Next LT Pro</vt:lpstr>
      <vt:lpstr>Calibri</vt:lpstr>
      <vt:lpstr>CMSS10</vt:lpstr>
      <vt:lpstr>CMSY10</vt:lpstr>
      <vt:lpstr>Custom</vt:lpstr>
      <vt:lpstr>Visualization and prediction of us visa application by using machine learning techniques</vt:lpstr>
      <vt:lpstr>Agenda</vt:lpstr>
      <vt:lpstr>INTRODUCTION</vt:lpstr>
      <vt:lpstr>PowerPoint Presentation</vt:lpstr>
      <vt:lpstr>Motivation and objective</vt:lpstr>
      <vt:lpstr>Main content​</vt:lpstr>
      <vt:lpstr>models</vt:lpstr>
      <vt:lpstr>Data set</vt:lpstr>
      <vt:lpstr>Data set continued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 and preparation</vt:lpstr>
      <vt:lpstr>Data cleaning and preparation</vt:lpstr>
      <vt:lpstr>results</vt:lpstr>
      <vt:lpstr>Accuracies and mse’S of the logistic regression model</vt:lpstr>
      <vt:lpstr>Accuracies and mse’S of the K Nearest Neighbors model</vt:lpstr>
      <vt:lpstr>Accuracies and mse’S of the random forest model</vt:lpstr>
      <vt:lpstr>Results cont.</vt:lpstr>
      <vt:lpstr>conclusion​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and prediction of us visa application by using machine learning techniques</dc:title>
  <dc:creator>Sackey, Joshua A</dc:creator>
  <cp:lastModifiedBy>Sackey, Joshua A</cp:lastModifiedBy>
  <cp:revision>1</cp:revision>
  <dcterms:created xsi:type="dcterms:W3CDTF">2024-05-04T14:14:39Z</dcterms:created>
  <dcterms:modified xsi:type="dcterms:W3CDTF">2024-05-04T17:46:13Z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b73649dc-6fee-4eb8-a128-734c3c842ea8_Enabled">
    <vt:lpwstr>true</vt:lpwstr>
  </property>
  <property fmtid="{D5CDD505-2E9C-101B-9397-08002B2CF9AE}" pid="4" name="MSIP_Label_b73649dc-6fee-4eb8-a128-734c3c842ea8_SetDate">
    <vt:lpwstr>2024-05-04T17:45:14Z</vt:lpwstr>
  </property>
  <property fmtid="{D5CDD505-2E9C-101B-9397-08002B2CF9AE}" pid="5" name="MSIP_Label_b73649dc-6fee-4eb8-a128-734c3c842ea8_Method">
    <vt:lpwstr>Standard</vt:lpwstr>
  </property>
  <property fmtid="{D5CDD505-2E9C-101B-9397-08002B2CF9AE}" pid="6" name="MSIP_Label_b73649dc-6fee-4eb8-a128-734c3c842ea8_Name">
    <vt:lpwstr>defa4170-0d19-0005-0004-bc88714345d2</vt:lpwstr>
  </property>
  <property fmtid="{D5CDD505-2E9C-101B-9397-08002B2CF9AE}" pid="7" name="MSIP_Label_b73649dc-6fee-4eb8-a128-734c3c842ea8_SiteId">
    <vt:lpwstr>857c21d2-1a16-43a4-90cf-d57f3fab9d2f</vt:lpwstr>
  </property>
  <property fmtid="{D5CDD505-2E9C-101B-9397-08002B2CF9AE}" pid="8" name="MSIP_Label_b73649dc-6fee-4eb8-a128-734c3c842ea8_ActionId">
    <vt:lpwstr>79fedad9-3510-48cf-b5c3-a4f0889e5ce5</vt:lpwstr>
  </property>
  <property fmtid="{D5CDD505-2E9C-101B-9397-08002B2CF9AE}" pid="9" name="MSIP_Label_b73649dc-6fee-4eb8-a128-734c3c842ea8_ContentBits">
    <vt:lpwstr>0</vt:lpwstr>
  </property>
</Properties>
</file>